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59" r:id="rId7"/>
    <p:sldId id="260" r:id="rId8"/>
    <p:sldId id="261" r:id="rId9"/>
    <p:sldId id="28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529" autoAdjust="0"/>
    <p:restoredTop sz="60477" autoAdjust="0"/>
  </p:normalViewPr>
  <p:slideViewPr>
    <p:cSldViewPr snapToGrid="0">
      <p:cViewPr>
        <p:scale>
          <a:sx n="40" d="100"/>
          <a:sy n="40" d="100"/>
        </p:scale>
        <p:origin x="831" y="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0078A-C0FD-4637-A5BA-6AE0883B3DED}" type="datetimeFigureOut">
              <a:rPr lang="en-NZ" smtClean="0"/>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3B12D9-9F59-4A1A-8979-A1BA91506FA5}" type="slidenum">
              <a:rPr lang="en-NZ" smtClean="0"/>
            </a:fld>
            <a:endParaRPr lang="en-N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73B12D9-9F59-4A1A-8979-A1BA91506FA5}" type="slidenum">
              <a:rPr lang="en-NZ" smtClean="0"/>
            </a:fld>
            <a:endParaRPr lang="en-N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In January, we visited Cape Reinga. There is a point from which the spirits of the dead are believed to depart our land for the afterlife. At this point, a lone </a:t>
            </a:r>
            <a:r>
              <a:rPr lang="en-NZ" sz="1200" kern="1200" dirty="0" err="1" smtClean="0">
                <a:solidFill>
                  <a:schemeClr val="tx1"/>
                </a:solidFill>
                <a:effectLst/>
                <a:latin typeface="+mn-lt"/>
                <a:ea typeface="+mn-ea"/>
                <a:cs typeface="+mn-cs"/>
              </a:rPr>
              <a:t>Pohutakawa</a:t>
            </a:r>
            <a:r>
              <a:rPr lang="en-NZ" sz="1200" kern="1200" dirty="0" smtClean="0">
                <a:solidFill>
                  <a:schemeClr val="tx1"/>
                </a:solidFill>
                <a:effectLst/>
                <a:latin typeface="+mn-lt"/>
                <a:ea typeface="+mn-ea"/>
                <a:cs typeface="+mn-cs"/>
              </a:rPr>
              <a:t> can be seen hanging off the cliff. There it is, assaulted by wind and salt, tenaciously clinging to life year after year . This hardy tree reminds me of the plucky nation of Israel towards the end of the Exile. </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God’s chosen people have been virtually erased as a people by a succession of devastating military defeats, but like that tree at Cape Reinga, a remnant clings to life still.</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773B12D9-9F59-4A1A-8979-A1BA91506FA5}" type="slidenum">
              <a:rPr lang="en-NZ" smtClean="0"/>
            </a:fld>
            <a:endParaRPr lang="en-N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NZ" sz="1200" kern="1200" dirty="0" smtClean="0">
                <a:solidFill>
                  <a:schemeClr val="tx1"/>
                </a:solidFill>
                <a:effectLst/>
                <a:latin typeface="+mn-lt"/>
                <a:ea typeface="+mn-ea"/>
                <a:cs typeface="+mn-cs"/>
              </a:rPr>
              <a:t>Today we want to dip into their story through the eyes of Nehemiah. For an exile, Nehemiah was doing pretty well. He was in a privileged position in Susa (Persia) – he was rubbing shoulders with the big man himself, King Artaxerxes, who was King of the Persian Empire from 404 to 358BC.</a:t>
            </a:r>
            <a:endParaRPr lang="en-NZ"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NZ" sz="1200" kern="1200" dirty="0" smtClean="0">
                <a:solidFill>
                  <a:schemeClr val="tx1"/>
                </a:solidFill>
                <a:effectLst/>
                <a:latin typeface="+mn-lt"/>
                <a:ea typeface="+mn-ea"/>
                <a:cs typeface="+mn-cs"/>
              </a:rPr>
              <a:t>At this time, a remnant have returned the land. A report arrives that those they are not doing well.  </a:t>
            </a:r>
            <a:endParaRPr lang="en-NZ"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NZ" sz="1200" b="1" kern="1200" dirty="0" smtClean="0">
                <a:solidFill>
                  <a:schemeClr val="tx1"/>
                </a:solidFill>
                <a:effectLst/>
                <a:latin typeface="+mn-lt"/>
                <a:ea typeface="+mn-ea"/>
                <a:cs typeface="+mn-cs"/>
              </a:rPr>
              <a:t>“Those who …</a:t>
            </a:r>
            <a:endParaRPr lang="en-NZ"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NZ" sz="1200" kern="1200" dirty="0" smtClean="0">
                <a:solidFill>
                  <a:schemeClr val="tx1"/>
                </a:solidFill>
                <a:effectLst/>
                <a:latin typeface="+mn-lt"/>
                <a:ea typeface="+mn-ea"/>
                <a:cs typeface="+mn-cs"/>
              </a:rPr>
              <a:t>How can they have a hope of defending themselves against their enemies, let alone fulfil God’s call on their lives?  </a:t>
            </a:r>
            <a:endParaRPr lang="en-NZ"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NZ" b="1" dirty="0" smtClean="0"/>
              <a:t>Nehemiah’s response: </a:t>
            </a:r>
            <a:r>
              <a:rPr lang="en-NZ" sz="1200" kern="1200" dirty="0" smtClean="0">
                <a:solidFill>
                  <a:schemeClr val="tx1"/>
                </a:solidFill>
                <a:effectLst/>
                <a:latin typeface="+mn-lt"/>
                <a:ea typeface="+mn-ea"/>
                <a:cs typeface="+mn-cs"/>
              </a:rPr>
              <a:t>Nehemiah could have sent the people a cheque and carried on with his important duties, but he is in deep grief. He prays a passionate prayer for God’s mercy and continues to be very upset about the situation. </a:t>
            </a:r>
            <a:endParaRPr lang="en-NZ"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NZ" sz="1200" b="1" kern="1200" dirty="0" smtClean="0">
                <a:solidFill>
                  <a:schemeClr val="tx1"/>
                </a:solidFill>
                <a:effectLst/>
                <a:latin typeface="+mn-lt"/>
                <a:ea typeface="+mn-ea"/>
                <a:cs typeface="+mn-cs"/>
              </a:rPr>
              <a:t>Nehemiah was cup-bearer </a:t>
            </a:r>
            <a:r>
              <a:rPr lang="en-NZ" sz="1200" kern="1200" dirty="0" smtClean="0">
                <a:solidFill>
                  <a:schemeClr val="tx1"/>
                </a:solidFill>
                <a:effectLst/>
                <a:latin typeface="+mn-lt"/>
                <a:ea typeface="+mn-ea"/>
                <a:cs typeface="+mn-cs"/>
              </a:rPr>
              <a:t>to the king. He didn’t serve the tea and coffee.  He tasted the king’s cup before the king drank it.  It was a position of absolute trust.  The king trusted him with his life.  Nehemiah earned this position over years of proving himself trustworthy.  </a:t>
            </a:r>
            <a:endParaRPr lang="en-NZ"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NZ" sz="1200" b="1" kern="1200" dirty="0" smtClean="0">
                <a:solidFill>
                  <a:schemeClr val="tx1"/>
                </a:solidFill>
                <a:effectLst/>
                <a:latin typeface="+mn-lt"/>
                <a:ea typeface="+mn-ea"/>
                <a:cs typeface="+mn-cs"/>
              </a:rPr>
              <a:t>When the king notices </a:t>
            </a:r>
            <a:r>
              <a:rPr lang="en-NZ" sz="1200" kern="1200" dirty="0" smtClean="0">
                <a:solidFill>
                  <a:schemeClr val="tx1"/>
                </a:solidFill>
                <a:effectLst/>
                <a:latin typeface="+mn-lt"/>
                <a:ea typeface="+mn-ea"/>
                <a:cs typeface="+mn-cs"/>
              </a:rPr>
              <a:t>that he seems out of sorts, we read these words:</a:t>
            </a:r>
            <a:endParaRPr lang="en-NZ"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NZ"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NZ"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773B12D9-9F59-4A1A-8979-A1BA91506FA5}" type="slidenum">
              <a:rPr lang="en-NZ" smtClean="0"/>
            </a:fld>
            <a:endParaRPr lang="en-N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NZ" sz="1200" b="1" kern="1200" dirty="0" smtClean="0">
                <a:solidFill>
                  <a:schemeClr val="tx1"/>
                </a:solidFill>
                <a:effectLst/>
                <a:latin typeface="+mn-lt"/>
                <a:ea typeface="+mn-ea"/>
                <a:cs typeface="+mn-cs"/>
              </a:rPr>
              <a:t>“I was …”</a:t>
            </a:r>
            <a:endParaRPr lang="en-NZ"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NZ" sz="1200" kern="1200" dirty="0" smtClean="0">
                <a:solidFill>
                  <a:schemeClr val="tx1"/>
                </a:solidFill>
                <a:effectLst/>
                <a:latin typeface="+mn-lt"/>
                <a:ea typeface="+mn-ea"/>
                <a:cs typeface="+mn-cs"/>
              </a:rPr>
              <a:t>Notice his reply. He’s ready.  He’s specific.  He’s thought it through.  He comes across as a good investment, because he seems to know what he’s talking about.  Vague requests get vague responses.  What do you need?  I need X, Y and Z.  Yes.  It’s bold.  Yes, it’s cheeky.  But as Jesus said, “you have not because you ask not.”</a:t>
            </a:r>
            <a:endParaRPr lang="en-NZ"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NZ"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NZ"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NZ" dirty="0"/>
          </a:p>
        </p:txBody>
      </p:sp>
      <p:sp>
        <p:nvSpPr>
          <p:cNvPr id="4" name="Slide Number Placeholder 3"/>
          <p:cNvSpPr>
            <a:spLocks noGrp="1"/>
          </p:cNvSpPr>
          <p:nvPr>
            <p:ph type="sldNum" sz="quarter" idx="10"/>
          </p:nvPr>
        </p:nvSpPr>
        <p:spPr/>
        <p:txBody>
          <a:bodyPr/>
          <a:lstStyle/>
          <a:p>
            <a:fld id="{773B12D9-9F59-4A1A-8979-A1BA91506FA5}" type="slidenum">
              <a:rPr lang="en-NZ" smtClean="0"/>
            </a:fld>
            <a:endParaRPr lang="en-N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NZ" sz="1200" kern="1200" dirty="0" smtClean="0">
                <a:solidFill>
                  <a:schemeClr val="tx1"/>
                </a:solidFill>
                <a:effectLst/>
                <a:latin typeface="+mn-lt"/>
                <a:ea typeface="+mn-ea"/>
                <a:cs typeface="+mn-cs"/>
              </a:rPr>
              <a:t>In my experience, people of means are willing to partner with people who know what their goal is and what they need. Vague goals and vague proposals elicit vague responses! [Share World Vision’s Chosen campaign from 6/2/20 concert] </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By the way, </a:t>
            </a:r>
            <a:r>
              <a:rPr lang="en-NZ" sz="1200" b="1" kern="1200" dirty="0" smtClean="0">
                <a:solidFill>
                  <a:schemeClr val="tx1"/>
                </a:solidFill>
                <a:effectLst/>
                <a:latin typeface="+mn-lt"/>
                <a:ea typeface="+mn-ea"/>
                <a:cs typeface="+mn-cs"/>
              </a:rPr>
              <a:t>there are two traps </a:t>
            </a:r>
            <a:r>
              <a:rPr lang="en-NZ" sz="1200" kern="1200" dirty="0" smtClean="0">
                <a:solidFill>
                  <a:schemeClr val="tx1"/>
                </a:solidFill>
                <a:effectLst/>
                <a:latin typeface="+mn-lt"/>
                <a:ea typeface="+mn-ea"/>
                <a:cs typeface="+mn-cs"/>
              </a:rPr>
              <a:t>…</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We can talk too much about money – a 20-minute offering sermon is not uncommon in some churches.  Those churches have big visions which require a lot of funding, but if they are not careful, they can distort the message of what they’re actually all about. </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The second trap is to talk too little about money.  As if it’s something embarrassing.  Elders and pastors of such churches may grumble that people aren’t giving enough, but often they haven’t been asked to – or the need is so vague – well, you get the picture.  </a:t>
            </a:r>
            <a:endParaRPr lang="en-NZ"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NZ" sz="1200" b="1" kern="1200" dirty="0" smtClean="0">
                <a:solidFill>
                  <a:schemeClr val="tx1"/>
                </a:solidFill>
                <a:effectLst/>
                <a:latin typeface="+mn-lt"/>
                <a:ea typeface="+mn-ea"/>
                <a:cs typeface="+mn-cs"/>
              </a:rPr>
              <a:t>Request granted! </a:t>
            </a:r>
            <a:r>
              <a:rPr lang="en-NZ" sz="1200" kern="1200" dirty="0" smtClean="0">
                <a:solidFill>
                  <a:schemeClr val="tx1"/>
                </a:solidFill>
                <a:effectLst/>
                <a:latin typeface="+mn-lt"/>
                <a:ea typeface="+mn-ea"/>
                <a:cs typeface="+mn-cs"/>
              </a:rPr>
              <a:t>So N gets want he wants plus an extended leave of absence and travels to Jerusalem. This was no short trip. The journey alone would have taken 4 months!</a:t>
            </a:r>
            <a:endParaRPr lang="en-NZ" sz="1200" kern="1200" dirty="0" smtClean="0">
              <a:solidFill>
                <a:schemeClr val="tx1"/>
              </a:solidFill>
              <a:effectLst/>
              <a:latin typeface="+mn-lt"/>
              <a:ea typeface="+mn-ea"/>
              <a:cs typeface="+mn-cs"/>
            </a:endParaRPr>
          </a:p>
          <a:p>
            <a:endParaRPr lang="en-NZ"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773B12D9-9F59-4A1A-8979-A1BA91506FA5}" type="slidenum">
              <a:rPr lang="en-NZ" smtClean="0"/>
            </a:fld>
            <a:endParaRPr lang="en-N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What did N do first?</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Verse 12: I set out …</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Before he invited the people to join him in tackling this project, N did his homework.  You can tell from this chapter and the one that follows that he was meticulous.  He defined the problem before he articulated the solution.  So the vision he imparted was not some pie-in-the-sky fantasy, but it was rooted in the actual needs of the city.  </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773B12D9-9F59-4A1A-8979-A1BA91506FA5}" type="slidenum">
              <a:rPr lang="en-NZ" smtClean="0"/>
            </a:fld>
            <a:endParaRPr lang="en-N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NZ" sz="1200" kern="1200" dirty="0" smtClean="0">
                <a:solidFill>
                  <a:schemeClr val="tx1"/>
                </a:solidFill>
                <a:effectLst/>
                <a:latin typeface="+mn-lt"/>
                <a:ea typeface="+mn-ea"/>
                <a:cs typeface="+mn-cs"/>
              </a:rPr>
              <a:t>Verses 17-18:  </a:t>
            </a:r>
            <a:r>
              <a:rPr lang="en-NZ" sz="1200" kern="1200" baseline="30000" dirty="0" smtClean="0">
                <a:solidFill>
                  <a:schemeClr val="tx1"/>
                </a:solidFill>
                <a:effectLst/>
                <a:latin typeface="+mn-lt"/>
                <a:ea typeface="+mn-ea"/>
                <a:cs typeface="+mn-cs"/>
              </a:rPr>
              <a:t>17 </a:t>
            </a:r>
            <a:r>
              <a:rPr lang="en-NZ" sz="1200" kern="1200" dirty="0" smtClean="0">
                <a:solidFill>
                  <a:schemeClr val="tx1"/>
                </a:solidFill>
                <a:effectLst/>
                <a:latin typeface="+mn-lt"/>
                <a:ea typeface="+mn-ea"/>
                <a:cs typeface="+mn-cs"/>
              </a:rPr>
              <a:t>Then I said …</a:t>
            </a:r>
            <a:endParaRPr lang="en-NZ"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NZ" sz="1200" kern="1200" dirty="0" smtClean="0">
                <a:solidFill>
                  <a:schemeClr val="tx1"/>
                </a:solidFill>
                <a:effectLst/>
                <a:latin typeface="+mn-lt"/>
                <a:ea typeface="+mn-ea"/>
                <a:cs typeface="+mn-cs"/>
              </a:rPr>
              <a:t>How does Nehemiah inspire the people here? [Ask]</a:t>
            </a:r>
            <a:endParaRPr lang="en-NZ"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NZ" sz="1200" kern="1200" dirty="0" smtClean="0">
                <a:solidFill>
                  <a:schemeClr val="tx1"/>
                </a:solidFill>
                <a:effectLst/>
                <a:latin typeface="+mn-lt"/>
                <a:ea typeface="+mn-ea"/>
                <a:cs typeface="+mn-cs"/>
              </a:rPr>
              <a:t>He told the story.  He shared the problem.  He invited them to be involved in the solution.  He gave the progress to date.   Then came the knockout punch:  God is in this!  Do you want to be part of what He is doing?</a:t>
            </a:r>
            <a:endParaRPr lang="en-NZ"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NZ" sz="1200" b="1" kern="1200" dirty="0" smtClean="0">
                <a:solidFill>
                  <a:schemeClr val="tx1"/>
                </a:solidFill>
                <a:effectLst/>
                <a:latin typeface="+mn-lt"/>
                <a:ea typeface="+mn-ea"/>
                <a:cs typeface="+mn-cs"/>
              </a:rPr>
              <a:t>A vision </a:t>
            </a:r>
            <a:r>
              <a:rPr lang="en-NZ" sz="1200" kern="1200" dirty="0" smtClean="0">
                <a:solidFill>
                  <a:schemeClr val="tx1"/>
                </a:solidFill>
                <a:effectLst/>
                <a:latin typeface="+mn-lt"/>
                <a:ea typeface="+mn-ea"/>
                <a:cs typeface="+mn-cs"/>
              </a:rPr>
              <a:t>can be described as … Perhaps the most communication of vision was this one:</a:t>
            </a:r>
            <a:endParaRPr lang="en-NZ"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NZ"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773B12D9-9F59-4A1A-8979-A1BA91506FA5}" type="slidenum">
              <a:rPr lang="en-NZ" smtClean="0"/>
            </a:fld>
            <a:endParaRPr lang="en-N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5174F3-4047-4E0F-BA03-7CBE543CAF04}" type="datetimeFigureOut">
              <a:rPr lang="en-NZ" smtClean="0"/>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A806F11-9A7B-463B-97B0-0D2FB1D4E314}" type="slidenum">
              <a:rPr lang="en-NZ" smtClean="0"/>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C35174F3-4047-4E0F-BA03-7CBE543CAF04}" type="datetimeFigureOut">
              <a:rPr lang="en-NZ" smtClean="0"/>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A806F11-9A7B-463B-97B0-0D2FB1D4E314}" type="slidenum">
              <a:rPr lang="en-NZ" smtClean="0"/>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C35174F3-4047-4E0F-BA03-7CBE543CAF04}" type="datetimeFigureOut">
              <a:rPr lang="en-NZ" smtClean="0"/>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A806F11-9A7B-463B-97B0-0D2FB1D4E314}" type="slidenum">
              <a:rPr lang="en-NZ" smtClean="0"/>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C35174F3-4047-4E0F-BA03-7CBE543CAF04}" type="datetimeFigureOut">
              <a:rPr lang="en-NZ" smtClean="0"/>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A806F11-9A7B-463B-97B0-0D2FB1D4E314}" type="slidenum">
              <a:rPr lang="en-NZ" smtClean="0"/>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C35174F3-4047-4E0F-BA03-7CBE543CAF04}" type="datetimeFigureOut">
              <a:rPr lang="en-NZ" smtClean="0"/>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A806F11-9A7B-463B-97B0-0D2FB1D4E314}" type="slidenum">
              <a:rPr lang="en-NZ" smtClean="0"/>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C35174F3-4047-4E0F-BA03-7CBE543CAF04}" type="datetimeFigureOut">
              <a:rPr lang="en-NZ" smtClean="0"/>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A806F11-9A7B-463B-97B0-0D2FB1D4E314}" type="slidenum">
              <a:rPr lang="en-NZ" smtClean="0"/>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C35174F3-4047-4E0F-BA03-7CBE543CAF04}" type="datetimeFigureOut">
              <a:rPr lang="en-NZ" smtClean="0"/>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7A806F11-9A7B-463B-97B0-0D2FB1D4E314}" type="slidenum">
              <a:rPr lang="en-NZ" smtClean="0"/>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35174F3-4047-4E0F-BA03-7CBE543CAF04}" type="datetimeFigureOut">
              <a:rPr lang="en-NZ" smtClean="0"/>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7A806F11-9A7B-463B-97B0-0D2FB1D4E314}" type="slidenum">
              <a:rPr lang="en-NZ" smtClean="0"/>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174F3-4047-4E0F-BA03-7CBE543CAF04}" type="datetimeFigureOut">
              <a:rPr lang="en-NZ" smtClean="0"/>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7A806F11-9A7B-463B-97B0-0D2FB1D4E314}" type="slidenum">
              <a:rPr lang="en-NZ" smtClean="0"/>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C35174F3-4047-4E0F-BA03-7CBE543CAF04}" type="datetimeFigureOut">
              <a:rPr lang="en-NZ" smtClean="0"/>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A806F11-9A7B-463B-97B0-0D2FB1D4E314}" type="slidenum">
              <a:rPr lang="en-NZ" smtClean="0"/>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C35174F3-4047-4E0F-BA03-7CBE543CAF04}" type="datetimeFigureOut">
              <a:rPr lang="en-NZ" smtClean="0"/>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A806F11-9A7B-463B-97B0-0D2FB1D4E314}" type="slidenum">
              <a:rPr lang="en-NZ" smtClean="0"/>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174F3-4047-4E0F-BA03-7CBE543CAF04}" type="datetimeFigureOut">
              <a:rPr lang="en-NZ" smtClean="0"/>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806F11-9A7B-463B-97B0-0D2FB1D4E314}" type="slidenum">
              <a:rPr lang="en-NZ" smtClean="0"/>
            </a:fld>
            <a:endParaRPr lang="en-NZ"/>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lighthouse shin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normAutofit/>
          </a:bodyPr>
          <a:lstStyle/>
          <a:p>
            <a:r>
              <a:rPr lang="en-NZ" b="1" dirty="0">
                <a:solidFill>
                  <a:srgbClr val="FFFFB7"/>
                </a:solidFill>
              </a:rPr>
              <a:t>2020 </a:t>
            </a:r>
            <a:r>
              <a:rPr lang="en-NZ" b="1" dirty="0" smtClean="0">
                <a:solidFill>
                  <a:srgbClr val="FFFFB7"/>
                </a:solidFill>
              </a:rPr>
              <a:t>Vision</a:t>
            </a:r>
            <a:br>
              <a:rPr lang="en-NZ" b="1" dirty="0" smtClean="0">
                <a:solidFill>
                  <a:srgbClr val="FFFFB7"/>
                </a:solidFill>
              </a:rPr>
            </a:br>
            <a:r>
              <a:rPr lang="en-NZ" sz="4800" b="1" dirty="0" smtClean="0">
                <a:solidFill>
                  <a:srgbClr val="FFFFB7"/>
                </a:solidFill>
              </a:rPr>
              <a:t>Shining </a:t>
            </a:r>
            <a:r>
              <a:rPr lang="en-NZ" sz="4800" b="1" dirty="0">
                <a:solidFill>
                  <a:srgbClr val="FFFFB7"/>
                </a:solidFill>
              </a:rPr>
              <a:t>in the City # </a:t>
            </a:r>
            <a:r>
              <a:rPr lang="en-NZ" sz="4800" b="1" dirty="0" smtClean="0">
                <a:solidFill>
                  <a:srgbClr val="FFFFB7"/>
                </a:solidFill>
              </a:rPr>
              <a:t>2</a:t>
            </a:r>
            <a:endParaRPr lang="en-NZ" dirty="0">
              <a:solidFill>
                <a:srgbClr val="FFFFB7"/>
              </a:solidFill>
            </a:endParaRPr>
          </a:p>
        </p:txBody>
      </p:sp>
      <p:sp>
        <p:nvSpPr>
          <p:cNvPr id="3" name="Subtitle 2"/>
          <p:cNvSpPr>
            <a:spLocks noGrp="1"/>
          </p:cNvSpPr>
          <p:nvPr>
            <p:ph type="subTitle" idx="1"/>
          </p:nvPr>
        </p:nvSpPr>
        <p:spPr>
          <a:xfrm>
            <a:off x="1524000" y="3775033"/>
            <a:ext cx="9144000" cy="1655762"/>
          </a:xfrm>
        </p:spPr>
        <p:txBody>
          <a:bodyPr/>
          <a:lstStyle/>
          <a:p>
            <a:r>
              <a:rPr lang="en-NZ" sz="3200" dirty="0"/>
              <a:t>“Let us begin this good work!”</a:t>
            </a:r>
            <a:endParaRPr lang="en-NZ" sz="3200" dirty="0"/>
          </a:p>
          <a:p>
            <a:r>
              <a:rPr lang="en-NZ" b="1" dirty="0"/>
              <a:t>Nehemiah 2:1-20</a:t>
            </a:r>
            <a:endParaRPr lang="en-NZ" dirty="0"/>
          </a:p>
          <a:p>
            <a:endParaRPr lang="en-NZ"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a:xfrm>
            <a:off x="6760028" y="1825625"/>
            <a:ext cx="4593771" cy="4351338"/>
          </a:xfrm>
        </p:spPr>
        <p:txBody>
          <a:bodyPr/>
          <a:lstStyle/>
          <a:p>
            <a:r>
              <a:rPr lang="en-NZ" dirty="0" smtClean="0"/>
              <a:t>The “spirit tree” at Cape Reinga</a:t>
            </a:r>
            <a:endParaRPr lang="en-NZ" dirty="0" smtClean="0"/>
          </a:p>
          <a:p>
            <a:r>
              <a:rPr lang="en-NZ" dirty="0" smtClean="0"/>
              <a:t>The remnant: God’s </a:t>
            </a:r>
            <a:r>
              <a:rPr lang="en-NZ" dirty="0"/>
              <a:t>chosen people </a:t>
            </a:r>
            <a:r>
              <a:rPr lang="en-NZ" dirty="0" smtClean="0"/>
              <a:t>are still clinging </a:t>
            </a:r>
            <a:r>
              <a:rPr lang="en-NZ" dirty="0"/>
              <a:t>to </a:t>
            </a:r>
            <a:r>
              <a:rPr lang="en-NZ" dirty="0" smtClean="0"/>
              <a:t>life</a:t>
            </a:r>
            <a:endParaRPr lang="en-NZ" dirty="0"/>
          </a:p>
          <a:p>
            <a:endParaRPr lang="en-NZ" dirty="0"/>
          </a:p>
        </p:txBody>
      </p:sp>
      <p:pic>
        <p:nvPicPr>
          <p:cNvPr id="2050" name="Picture 2" descr="Image result for cape reinga tree clings cliff"/>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38200" y="1825625"/>
            <a:ext cx="5775079" cy="38481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3363"/>
            <a:ext cx="10515600" cy="1325563"/>
          </a:xfrm>
        </p:spPr>
        <p:txBody>
          <a:bodyPr/>
          <a:lstStyle/>
          <a:p>
            <a:r>
              <a:rPr lang="en-NZ" dirty="0" smtClean="0">
                <a:solidFill>
                  <a:srgbClr val="FFFFB7"/>
                </a:solidFill>
              </a:rPr>
              <a:t>Nehemiah’s Burden </a:t>
            </a:r>
            <a:endParaRPr lang="en-NZ" dirty="0">
              <a:solidFill>
                <a:srgbClr val="FFFFB7"/>
              </a:solidFill>
            </a:endParaRPr>
          </a:p>
        </p:txBody>
      </p:sp>
      <p:sp>
        <p:nvSpPr>
          <p:cNvPr id="3" name="Content Placeholder 2"/>
          <p:cNvSpPr>
            <a:spLocks noGrp="1"/>
          </p:cNvSpPr>
          <p:nvPr>
            <p:ph idx="1"/>
          </p:nvPr>
        </p:nvSpPr>
        <p:spPr>
          <a:xfrm>
            <a:off x="838200" y="1825625"/>
            <a:ext cx="6724338" cy="4351338"/>
          </a:xfrm>
        </p:spPr>
        <p:txBody>
          <a:bodyPr/>
          <a:lstStyle/>
          <a:p>
            <a:r>
              <a:rPr lang="en-NZ" i="1" dirty="0"/>
              <a:t>“Those who survived the exile and are back in the province are in great trouble and disgrace. The wall of Jerusalem is broken down, and its gates have been burned with fire.” </a:t>
            </a:r>
            <a:r>
              <a:rPr lang="en-NZ" dirty="0"/>
              <a:t>(1:3)</a:t>
            </a:r>
            <a:endParaRPr lang="en-NZ" dirty="0"/>
          </a:p>
          <a:p>
            <a:r>
              <a:rPr lang="en-NZ" dirty="0" smtClean="0"/>
              <a:t>Nehemiah’s </a:t>
            </a:r>
            <a:r>
              <a:rPr lang="en-NZ" dirty="0" smtClean="0"/>
              <a:t>response</a:t>
            </a:r>
            <a:endParaRPr lang="en-NZ" dirty="0" smtClean="0"/>
          </a:p>
          <a:p>
            <a:r>
              <a:rPr lang="en-NZ" dirty="0" smtClean="0"/>
              <a:t>He was cup-bearer </a:t>
            </a:r>
            <a:r>
              <a:rPr lang="en-NZ" dirty="0"/>
              <a:t>to the </a:t>
            </a:r>
            <a:r>
              <a:rPr lang="en-NZ" dirty="0" smtClean="0"/>
              <a:t>king - a </a:t>
            </a:r>
            <a:r>
              <a:rPr lang="en-NZ" dirty="0"/>
              <a:t>position of absolute </a:t>
            </a:r>
            <a:r>
              <a:rPr lang="en-NZ" dirty="0" smtClean="0"/>
              <a:t>trust</a:t>
            </a:r>
            <a:endParaRPr lang="en-NZ" dirty="0" smtClean="0"/>
          </a:p>
          <a:p>
            <a:r>
              <a:rPr lang="en-NZ" dirty="0" smtClean="0"/>
              <a:t>The </a:t>
            </a:r>
            <a:r>
              <a:rPr lang="en-NZ" dirty="0"/>
              <a:t>king notices that he seems out of </a:t>
            </a:r>
            <a:r>
              <a:rPr lang="en-NZ" dirty="0" smtClean="0"/>
              <a:t>sorts</a:t>
            </a:r>
            <a:endParaRPr lang="en-NZ" dirty="0" smtClean="0"/>
          </a:p>
          <a:p>
            <a:endParaRPr lang="en-NZ" dirty="0"/>
          </a:p>
          <a:p>
            <a:endParaRPr lang="en-NZ" dirty="0"/>
          </a:p>
          <a:p>
            <a:endParaRPr lang="en-NZ" dirty="0"/>
          </a:p>
          <a:p>
            <a:endParaRPr lang="en-NZ" dirty="0"/>
          </a:p>
        </p:txBody>
      </p:sp>
      <p:pic>
        <p:nvPicPr>
          <p:cNvPr id="10242" name="Picture 2" descr="Image result for Nehemiah"/>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944787" y="1641422"/>
            <a:ext cx="3409013" cy="45661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FFB7"/>
                </a:solidFill>
              </a:rPr>
              <a:t>Nehemiah’s Request</a:t>
            </a:r>
            <a:endParaRPr lang="en-NZ" dirty="0">
              <a:solidFill>
                <a:srgbClr val="FFFFB7"/>
              </a:solidFill>
            </a:endParaRPr>
          </a:p>
        </p:txBody>
      </p:sp>
      <p:sp>
        <p:nvSpPr>
          <p:cNvPr id="3" name="Content Placeholder 2"/>
          <p:cNvSpPr>
            <a:spLocks noGrp="1"/>
          </p:cNvSpPr>
          <p:nvPr>
            <p:ph idx="1"/>
          </p:nvPr>
        </p:nvSpPr>
        <p:spPr>
          <a:xfrm>
            <a:off x="5044190" y="1825624"/>
            <a:ext cx="6309610" cy="4904959"/>
          </a:xfrm>
        </p:spPr>
        <p:txBody>
          <a:bodyPr>
            <a:normAutofit/>
          </a:bodyPr>
          <a:lstStyle/>
          <a:p>
            <a:r>
              <a:rPr lang="en-NZ" i="1" dirty="0"/>
              <a:t>“I was very much afraid. </a:t>
            </a:r>
            <a:r>
              <a:rPr lang="en-NZ" i="1" baseline="30000" dirty="0"/>
              <a:t>3</a:t>
            </a:r>
            <a:r>
              <a:rPr lang="en-NZ" i="1" dirty="0"/>
              <a:t> but I said to the king, ‘May the king live for ever! Why should my face not look sad when the city where my ancestors are buried lies in ruins, and its gates have been destroyed by fire?’ </a:t>
            </a:r>
            <a:r>
              <a:rPr lang="en-NZ" i="1" baseline="30000" dirty="0"/>
              <a:t>4</a:t>
            </a:r>
            <a:r>
              <a:rPr lang="en-NZ" i="1" dirty="0"/>
              <a:t> The king said to me, ‘What is it you want?’ Then I prayed to the God of heaven.”  </a:t>
            </a:r>
            <a:r>
              <a:rPr lang="en-NZ" dirty="0" smtClean="0"/>
              <a:t>(2:2-4)</a:t>
            </a:r>
            <a:endParaRPr lang="en-NZ" dirty="0"/>
          </a:p>
          <a:p>
            <a:r>
              <a:rPr lang="en-NZ" dirty="0" smtClean="0"/>
              <a:t>Notice his reply in verses 7-8 - He seems to know what he’s talking about!</a:t>
            </a:r>
            <a:endParaRPr lang="en-NZ" dirty="0" smtClean="0"/>
          </a:p>
          <a:p>
            <a:endParaRPr lang="en-NZ" dirty="0"/>
          </a:p>
        </p:txBody>
      </p:sp>
      <p:pic>
        <p:nvPicPr>
          <p:cNvPr id="11266" name="Picture 2" descr="Image result for artaxerxe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8200" y="1815996"/>
            <a:ext cx="3943350" cy="3895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FFB7"/>
                </a:solidFill>
              </a:rPr>
              <a:t>The principle for us</a:t>
            </a:r>
            <a:endParaRPr lang="en-NZ" dirty="0">
              <a:solidFill>
                <a:srgbClr val="FFFFB7"/>
              </a:solidFill>
            </a:endParaRPr>
          </a:p>
        </p:txBody>
      </p:sp>
      <p:sp>
        <p:nvSpPr>
          <p:cNvPr id="3" name="Content Placeholder 2"/>
          <p:cNvSpPr>
            <a:spLocks noGrp="1"/>
          </p:cNvSpPr>
          <p:nvPr>
            <p:ph idx="1"/>
          </p:nvPr>
        </p:nvSpPr>
        <p:spPr>
          <a:xfrm>
            <a:off x="838200" y="1825625"/>
            <a:ext cx="4137454" cy="4351338"/>
          </a:xfrm>
        </p:spPr>
        <p:txBody>
          <a:bodyPr/>
          <a:lstStyle/>
          <a:p>
            <a:r>
              <a:rPr lang="fr-FR" dirty="0" smtClean="0"/>
              <a:t>Vague </a:t>
            </a:r>
            <a:r>
              <a:rPr lang="fr-FR" dirty="0"/>
              <a:t>goals and vague </a:t>
            </a:r>
            <a:r>
              <a:rPr lang="en-NZ" dirty="0" smtClean="0"/>
              <a:t>proposals produce vague responses</a:t>
            </a:r>
            <a:r>
              <a:rPr lang="fr-FR" dirty="0" smtClean="0"/>
              <a:t>!</a:t>
            </a:r>
            <a:endParaRPr lang="fr-FR" dirty="0"/>
          </a:p>
          <a:p>
            <a:r>
              <a:rPr lang="en-NZ" dirty="0" smtClean="0"/>
              <a:t>Two traps we often fall into in regards to money in the church</a:t>
            </a:r>
            <a:endParaRPr lang="en-NZ" dirty="0" smtClean="0"/>
          </a:p>
          <a:p>
            <a:r>
              <a:rPr lang="en-NZ" dirty="0" smtClean="0"/>
              <a:t>Request granted! </a:t>
            </a:r>
            <a:endParaRPr lang="en-NZ" dirty="0"/>
          </a:p>
          <a:p>
            <a:endParaRPr lang="en-NZ" dirty="0"/>
          </a:p>
        </p:txBody>
      </p:sp>
      <p:pic>
        <p:nvPicPr>
          <p:cNvPr id="3074" name="Picture 2" descr="Image result for World Vision chose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25143" y="1988910"/>
            <a:ext cx="5681300" cy="31578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FFB7"/>
                </a:solidFill>
              </a:rPr>
              <a:t>Nehemiah’s Arrival</a:t>
            </a:r>
            <a:endParaRPr lang="en-NZ" dirty="0">
              <a:solidFill>
                <a:srgbClr val="FFFFB7"/>
              </a:solidFill>
            </a:endParaRPr>
          </a:p>
        </p:txBody>
      </p:sp>
      <p:sp>
        <p:nvSpPr>
          <p:cNvPr id="3" name="Content Placeholder 2"/>
          <p:cNvSpPr>
            <a:spLocks noGrp="1"/>
          </p:cNvSpPr>
          <p:nvPr>
            <p:ph idx="1"/>
          </p:nvPr>
        </p:nvSpPr>
        <p:spPr>
          <a:xfrm>
            <a:off x="6666411" y="2296710"/>
            <a:ext cx="4687389" cy="3745316"/>
          </a:xfrm>
        </p:spPr>
        <p:txBody>
          <a:bodyPr/>
          <a:lstStyle/>
          <a:p>
            <a:r>
              <a:rPr lang="en-NZ" baseline="30000" dirty="0" smtClean="0"/>
              <a:t>12</a:t>
            </a:r>
            <a:r>
              <a:rPr lang="en-NZ" dirty="0" smtClean="0"/>
              <a:t> </a:t>
            </a:r>
            <a:r>
              <a:rPr lang="en-NZ" i="1" dirty="0" smtClean="0"/>
              <a:t>I </a:t>
            </a:r>
            <a:r>
              <a:rPr lang="en-NZ" i="1" dirty="0"/>
              <a:t>set out during the night with a few others. I had not told anyone what my God had put in my heart to do for Jerusalem.</a:t>
            </a:r>
            <a:endParaRPr lang="en-NZ" i="1" dirty="0"/>
          </a:p>
          <a:p>
            <a:r>
              <a:rPr lang="en-NZ" dirty="0" smtClean="0"/>
              <a:t>Nehemiah did </a:t>
            </a:r>
            <a:r>
              <a:rPr lang="en-NZ" dirty="0"/>
              <a:t>his homework</a:t>
            </a:r>
            <a:endParaRPr lang="en-NZ" dirty="0"/>
          </a:p>
          <a:p>
            <a:endParaRPr lang="en-NZ" dirty="0"/>
          </a:p>
        </p:txBody>
      </p:sp>
      <p:pic>
        <p:nvPicPr>
          <p:cNvPr id="4098" name="Picture 2" descr="Image result for nehemiah inspect wall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8200" y="2296710"/>
            <a:ext cx="5448282" cy="3112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FFB7"/>
                </a:solidFill>
              </a:rPr>
              <a:t>Nehemiah’s “Pitch”</a:t>
            </a:r>
            <a:endParaRPr lang="en-NZ" dirty="0">
              <a:solidFill>
                <a:srgbClr val="FFFFB7"/>
              </a:solidFill>
            </a:endParaRPr>
          </a:p>
        </p:txBody>
      </p:sp>
      <p:sp>
        <p:nvSpPr>
          <p:cNvPr id="3" name="Content Placeholder 2"/>
          <p:cNvSpPr>
            <a:spLocks noGrp="1"/>
          </p:cNvSpPr>
          <p:nvPr>
            <p:ph idx="1"/>
          </p:nvPr>
        </p:nvSpPr>
        <p:spPr>
          <a:xfrm>
            <a:off x="838199" y="1825625"/>
            <a:ext cx="7436371" cy="4351338"/>
          </a:xfrm>
        </p:spPr>
        <p:txBody>
          <a:bodyPr>
            <a:normAutofit/>
          </a:bodyPr>
          <a:lstStyle/>
          <a:p>
            <a:r>
              <a:rPr lang="en-NZ" i="1" baseline="30000" dirty="0"/>
              <a:t>17 </a:t>
            </a:r>
            <a:r>
              <a:rPr lang="en-NZ" i="1" dirty="0"/>
              <a:t>Then I said to them, ‘You see the trouble we are in: Jerusalem lies in ruins, and its gates have been burned with fire. Come, let us rebuild the wall of Jerusalem, and we will no longer be in disgrace.’ </a:t>
            </a:r>
            <a:r>
              <a:rPr lang="en-NZ" i="1" baseline="30000" dirty="0"/>
              <a:t>18 </a:t>
            </a:r>
            <a:r>
              <a:rPr lang="en-NZ" i="1" dirty="0"/>
              <a:t>I also told them about the gracious hand of my God on me and what the king had said to me.  They replied, ‘Let us start rebuilding.’ So they began this good work</a:t>
            </a:r>
            <a:r>
              <a:rPr lang="en-NZ" i="1" dirty="0" smtClean="0"/>
              <a:t>.</a:t>
            </a:r>
            <a:endParaRPr lang="en-NZ" i="1" dirty="0" smtClean="0"/>
          </a:p>
          <a:p>
            <a:r>
              <a:rPr lang="en-NZ" dirty="0"/>
              <a:t>How does Nehemiah inspire the people here</a:t>
            </a:r>
            <a:r>
              <a:rPr lang="en-NZ" dirty="0" smtClean="0"/>
              <a:t>? </a:t>
            </a:r>
            <a:endParaRPr lang="en-NZ" dirty="0" smtClean="0"/>
          </a:p>
          <a:p>
            <a:r>
              <a:rPr lang="en-NZ" dirty="0" smtClean="0"/>
              <a:t>Vision: “A </a:t>
            </a:r>
            <a:r>
              <a:rPr lang="en-NZ" dirty="0"/>
              <a:t>description of the ideal future</a:t>
            </a:r>
            <a:r>
              <a:rPr lang="en-NZ" dirty="0" smtClean="0"/>
              <a:t>”</a:t>
            </a:r>
            <a:endParaRPr lang="en-NZ" dirty="0"/>
          </a:p>
          <a:p>
            <a:endParaRPr lang="en-NZ" dirty="0"/>
          </a:p>
          <a:p>
            <a:endParaRPr lang="en-NZ" dirty="0"/>
          </a:p>
        </p:txBody>
      </p:sp>
      <p:pic>
        <p:nvPicPr>
          <p:cNvPr id="12290" name="Picture 2" descr="Image result for nehemiah persuades"/>
          <p:cNvPicPr>
            <a:picLocks noChangeAspect="1" noChangeArrowheads="1"/>
          </p:cNvPicPr>
          <p:nvPr/>
        </p:nvPicPr>
        <p:blipFill rotWithShape="1">
          <a:blip r:embed="rId1">
            <a:extLst>
              <a:ext uri="{28A0092B-C50C-407E-A947-70E740481C1C}">
                <a14:useLocalDpi xmlns:a14="http://schemas.microsoft.com/office/drawing/2010/main" val="0"/>
              </a:ext>
            </a:extLst>
          </a:blip>
          <a:srcRect l="48492"/>
          <a:stretch>
            <a:fillRect/>
          </a:stretch>
        </p:blipFill>
        <p:spPr bwMode="auto">
          <a:xfrm>
            <a:off x="8660758" y="2170400"/>
            <a:ext cx="2693042" cy="33984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1685</Words>
  <Application>WPS Presentation</Application>
  <PresentationFormat>Widescreen</PresentationFormat>
  <Paragraphs>48</Paragraphs>
  <Slides>7</Slides>
  <Notes>16</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7</vt:i4>
      </vt:variant>
    </vt:vector>
  </HeadingPairs>
  <TitlesOfParts>
    <vt:vector size="15" baseType="lpstr">
      <vt:lpstr>Arial</vt:lpstr>
      <vt:lpstr>SimSun</vt:lpstr>
      <vt:lpstr>Wingdings</vt:lpstr>
      <vt:lpstr>Calibri Light</vt:lpstr>
      <vt:lpstr>Calibri</vt:lpstr>
      <vt:lpstr>Microsoft YaHei</vt:lpstr>
      <vt:lpstr>Arial Unicode MS</vt:lpstr>
      <vt:lpstr>Office Theme</vt:lpstr>
      <vt:lpstr>2020 Vision Shining in the City # 2</vt:lpstr>
      <vt:lpstr>PowerPoint 演示文稿</vt:lpstr>
      <vt:lpstr>Nehemiah’s Burden </vt:lpstr>
      <vt:lpstr>Nehemiah’s Request</vt:lpstr>
      <vt:lpstr>The principle for us</vt:lpstr>
      <vt:lpstr>Nehemiah’s Arrival</vt:lpstr>
      <vt:lpstr>Nehemiah’s “Pitch”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Vision: Shining in the City # 2</dc:title>
  <dc:creator>Andrew Cox</dc:creator>
  <cp:lastModifiedBy>Andrew Cox</cp:lastModifiedBy>
  <cp:revision>25</cp:revision>
  <dcterms:created xsi:type="dcterms:W3CDTF">2020-02-06T21:44:00Z</dcterms:created>
  <dcterms:modified xsi:type="dcterms:W3CDTF">2020-02-07T02:14:53Z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1033-11.2.0.9144</vt:lpwstr>
  </property>
</Properties>
</file>